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9"/>
  </p:notesMasterIdLst>
  <p:handoutMasterIdLst>
    <p:handoutMasterId r:id="rId20"/>
  </p:handoutMasterIdLst>
  <p:sldIdLst>
    <p:sldId id="589" r:id="rId2"/>
    <p:sldId id="612" r:id="rId3"/>
    <p:sldId id="600" r:id="rId4"/>
    <p:sldId id="614" r:id="rId5"/>
    <p:sldId id="601" r:id="rId6"/>
    <p:sldId id="613" r:id="rId7"/>
    <p:sldId id="590" r:id="rId8"/>
    <p:sldId id="603" r:id="rId9"/>
    <p:sldId id="604" r:id="rId10"/>
    <p:sldId id="607" r:id="rId11"/>
    <p:sldId id="608" r:id="rId12"/>
    <p:sldId id="605" r:id="rId13"/>
    <p:sldId id="606" r:id="rId14"/>
    <p:sldId id="609" r:id="rId15"/>
    <p:sldId id="594" r:id="rId16"/>
    <p:sldId id="610" r:id="rId17"/>
    <p:sldId id="611" r:id="rId18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7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1"/>
    <p:restoredTop sz="92934"/>
  </p:normalViewPr>
  <p:slideViewPr>
    <p:cSldViewPr snapToGrid="0" snapToObjects="1">
      <p:cViewPr>
        <p:scale>
          <a:sx n="100" d="100"/>
          <a:sy n="100" d="100"/>
        </p:scale>
        <p:origin x="1432" y="-3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1584" y="-78"/>
      </p:cViewPr>
      <p:guideLst>
        <p:guide orient="horz" pos="2167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45286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45286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2A4950B3-23C0-D543-9BCB-1E8210DB5819}" type="datetimeFigureOut">
              <a:rPr kumimoji="1" lang="zh-CN" altLang="en-US" smtClean="0"/>
              <a:t>18/3/29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536528"/>
            <a:ext cx="4028440" cy="3452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265809" y="6536528"/>
            <a:ext cx="4028440" cy="3452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3246E04-7969-444B-9FA4-2FC7DB4191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963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45286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45286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2D6DC9D9-464E-4E4C-98FD-27902EAB2126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00388" y="860425"/>
            <a:ext cx="3095625" cy="2322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11872"/>
            <a:ext cx="7437120" cy="2709714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8"/>
            <a:ext cx="4028440" cy="3452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536528"/>
            <a:ext cx="4028440" cy="3452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48C960F5-E640-E347-AF6A-175BA37C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14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6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8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9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6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58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59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25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385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86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7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02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6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7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5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9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Distribution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6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3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" y="130208"/>
            <a:ext cx="1085438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02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35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3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4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5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4110" y="1429992"/>
            <a:ext cx="8686800" cy="1332781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>DeepPurple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20700" y="2886239"/>
            <a:ext cx="8153400" cy="31621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i="1" dirty="0" smtClean="0">
                <a:solidFill>
                  <a:srgbClr val="0000FF"/>
                </a:solidFill>
                <a:latin typeface="Times New Roman" charset="0"/>
                <a:ea typeface="굴림" charset="0"/>
                <a:cs typeface="굴림" charset="0"/>
              </a:rPr>
              <a:t>PI: Vahid Tarokh*</a:t>
            </a:r>
          </a:p>
          <a:p>
            <a:pPr marL="0" indent="0" algn="ctr">
              <a:buNone/>
            </a:pPr>
            <a:endParaRPr lang="en-US" altLang="ko-KR" sz="2400" i="1" dirty="0">
              <a:solidFill>
                <a:srgbClr val="0000FF"/>
              </a:solidFill>
              <a:latin typeface="Times New Roman" charset="0"/>
              <a:ea typeface="굴림" charset="0"/>
              <a:cs typeface="굴림" charset="0"/>
            </a:endParaRPr>
          </a:p>
          <a:p>
            <a:pPr marL="0" indent="0" algn="ctr">
              <a:buNone/>
            </a:pPr>
            <a:r>
              <a:rPr lang="en-US" sz="2000" b="1" dirty="0" smtClean="0"/>
              <a:t>Yu Xiang</a:t>
            </a:r>
            <a:r>
              <a:rPr lang="en-US" sz="2000" b="1" baseline="30000" dirty="0" smtClean="0"/>
              <a:t>o</a:t>
            </a:r>
            <a:r>
              <a:rPr lang="en-US" sz="2000" b="1" dirty="0" smtClean="0"/>
              <a:t>, Yuting Sun</a:t>
            </a:r>
            <a:r>
              <a:rPr lang="en-US" sz="2000" b="1" baseline="30000" dirty="0" smtClean="0"/>
              <a:t>o</a:t>
            </a:r>
            <a:r>
              <a:rPr lang="en-US" sz="2000" b="1" dirty="0" smtClean="0"/>
              <a:t>, Enmao Diao</a:t>
            </a:r>
            <a:r>
              <a:rPr lang="en-US" sz="2000" b="1" baseline="30000" dirty="0" smtClean="0"/>
              <a:t>o</a:t>
            </a:r>
            <a:r>
              <a:rPr lang="en-US" sz="2000" b="1" dirty="0" smtClean="0"/>
              <a:t>, Jie Ding*</a:t>
            </a:r>
          </a:p>
          <a:p>
            <a:pPr marL="0" indent="0" algn="ctr">
              <a:buNone/>
            </a:pPr>
            <a:endParaRPr lang="en-US" sz="2000" b="1" dirty="0"/>
          </a:p>
          <a:p>
            <a:pPr marL="0" indent="0" algn="ctr">
              <a:buNone/>
            </a:pPr>
            <a:r>
              <a:rPr lang="en-US" altLang="ko-KR" sz="2000" i="1" dirty="0" smtClean="0">
                <a:latin typeface="Times New Roman" charset="0"/>
                <a:ea typeface="굴림" charset="0"/>
                <a:cs typeface="굴림" charset="0"/>
              </a:rPr>
              <a:t>* Duke University -- ECE </a:t>
            </a:r>
          </a:p>
          <a:p>
            <a:pPr marL="0" indent="0" algn="ctr">
              <a:buNone/>
            </a:pPr>
            <a:r>
              <a:rPr lang="en-US" altLang="ko-KR" sz="2000" i="1" baseline="30000" dirty="0" smtClean="0">
                <a:latin typeface="Times New Roman" charset="0"/>
                <a:ea typeface="굴림" charset="0"/>
                <a:cs typeface="굴림" charset="0"/>
              </a:rPr>
              <a:t>o </a:t>
            </a:r>
            <a:r>
              <a:rPr lang="en-US" altLang="ko-KR" sz="2000" i="1" dirty="0" smtClean="0">
                <a:latin typeface="Times New Roman" charset="0"/>
                <a:ea typeface="굴림" charset="0"/>
                <a:cs typeface="굴림" charset="0"/>
              </a:rPr>
              <a:t>Harvard University -- SEAS</a:t>
            </a:r>
          </a:p>
          <a:p>
            <a:pPr marL="0" indent="0" algn="ctr">
              <a:buNone/>
            </a:pPr>
            <a:endParaRPr lang="en-US" altLang="ko-KR" sz="2000" i="1" dirty="0">
              <a:latin typeface="Times New Roman" charset="0"/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10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6613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Details of the First Approach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9646" y="999281"/>
                <a:ext cx="8115704" cy="5793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 training based on the 48 hours before inoculation + update the random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orest during prediction</a:t>
                </a:r>
              </a:p>
              <a:p>
                <a:pPr marL="1257300" lvl="2" indent="-342900">
                  <a:buFont typeface="Wingdings" charset="2"/>
                  <a:buChar char="v"/>
                </a:pP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 each parameter,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),…,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+23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)}</m:t>
                    </m:r>
                  </m:oMath>
                </a14:m>
                <a:r>
                  <a:rPr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+24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  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𝑓𝑜𝑟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1,…,24</m:t>
                        </m:r>
                      </m:e>
                    </m:d>
                  </m:oMath>
                </a14:m>
                <a:r>
                  <a:rPr lang="en-US" altLang="zh-CN" b="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and j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b="0" i="1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buFont typeface="Wingdings" charset="2"/>
                  <a:buChar char="v"/>
                </a:pPr>
                <a:endParaRPr lang="en-US" altLang="zh-CN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 other words, we use {k,…, k+23}-</a:t>
                </a:r>
                <a:r>
                  <a:rPr lang="en-US" altLang="zh-CN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th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hours to predict the (k+24)-</a:t>
                </a:r>
                <a:r>
                  <a:rPr lang="en-US" altLang="zh-CN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th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hour for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∈{1,…,24}</m:t>
                    </m:r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</a:p>
              <a:p>
                <a:pPr marL="1257300" lvl="2" indent="-342900">
                  <a:buFont typeface="Wingdings" charset="2"/>
                  <a:buChar char="v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Summary: one random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orest for each parameter with 24 variables and 24 training sets (con: training set too small so result not robust)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Prediction: predict the 24 hours after inoculation</a:t>
                </a: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Predict the t-</a:t>
                </a:r>
                <a:r>
                  <a:rPr lang="en-US" altLang="zh-CN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th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hour using the trained random forests and the predicted data 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Distance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b="1" i="1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altLang="zh-CN" b="1" i="1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𝒃</m:t>
                        </m:r>
                      </m:e>
                    </m:acc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r>
                  <a:rPr lang="en-US" altLang="zh-CN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is one of the three components of the feature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U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ynamic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ime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arping (DTW) to compute the distance</a:t>
                </a: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6" y="999281"/>
                <a:ext cx="8115704" cy="5793509"/>
              </a:xfrm>
              <a:prstGeom prst="rect">
                <a:avLst/>
              </a:prstGeom>
              <a:blipFill rotWithShape="0">
                <a:blip r:embed="rId3"/>
                <a:stretch>
                  <a:fillRect t="-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49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11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Issues with the First Approach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Training set too small compared with the number of features</a:t>
            </a:r>
            <a:endParaRPr lang="en-US" altLang="zh-CN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150000"/>
              </a:lnSpc>
              <a:buFont typeface="Wingdings" charset="2"/>
              <a:buChar char="v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Main improvements: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Increase training set by making better use of the data (down-sample to 1 point per minute)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Take into account the (rough) periodicity of the data</a:t>
            </a:r>
            <a:endParaRPr lang="en-US" altLang="zh-CN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12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Second Approach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9646" y="999281"/>
                <a:ext cx="8115704" cy="4977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Preprocessing of the data:</a:t>
                </a:r>
              </a:p>
              <a:p>
                <a:pPr marL="1257300" lvl="2" indent="-342900"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 each parameter (HR, TEMP, EDA), down-sample all the points in each minute to one point (take the median), for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buFont typeface="Wingdings" charset="2"/>
                  <a:buChar char="v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714500" lvl="3" indent="-342900">
                  <a:buFont typeface="+mj-lt"/>
                  <a:buAutoNum type="arabicPeriod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48-hour before inoculation: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48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×60=2880</m:t>
                    </m:r>
                  </m:oMath>
                </a14:m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points</a:t>
                </a:r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𝒂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),…,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2880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)}</m:t>
                    </m:r>
                  </m:oMath>
                </a14:m>
                <a:endPara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714500" lvl="3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24-hour after inoculation: 24 points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),…,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)}</m:t>
                    </m:r>
                  </m:oMath>
                </a14:m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Overview of the second method</a:t>
                </a:r>
              </a:p>
              <a:p>
                <a:pPr marL="1257300" lvl="2" indent="-342900"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Use </a:t>
                </a:r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to train </a:t>
                </a:r>
                <a:r>
                  <a:rPr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one random forest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make predictions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𝒃</m:t>
                        </m:r>
                      </m:e>
                    </m:acc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  <m:r>
                      <a:rPr lang="en-US" altLang="zh-CN" b="1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),…,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24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)}</m:t>
                    </m:r>
                  </m:oMath>
                </a14:m>
                <a:r>
                  <a:rPr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i="1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Distance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b="1" i="1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altLang="zh-CN" b="1" i="1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𝒃</m:t>
                        </m:r>
                      </m:e>
                    </m:acc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r>
                  <a:rPr lang="en-US" altLang="zh-CN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is one of the three components of the feature 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q"/>
                </a:pP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Therefore, each subject has a three-dimensional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feature vector</a:t>
                </a:r>
                <a:endParaRPr lang="en-US" altLang="zh-CN" dirty="0" smtClean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6" y="999281"/>
                <a:ext cx="8115704" cy="4977453"/>
              </a:xfrm>
              <a:prstGeom prst="rect">
                <a:avLst/>
              </a:prstGeom>
              <a:blipFill rotWithShape="0">
                <a:blip r:embed="rId3"/>
                <a:stretch>
                  <a:fillRect b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13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Second Approach: Details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9646" y="999281"/>
                <a:ext cx="8299186" cy="5355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Initial training based on the 48 hours before inoculation + update the random forest during prediction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(j)=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),…,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23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)}</m:t>
                    </m:r>
                  </m:oMath>
                </a14:m>
                <a:r>
                  <a:rPr lang="en-US" altLang="zh-CN" i="1" dirty="0">
                    <a:latin typeface="Times New Roman" charset="0"/>
                    <a:ea typeface="Times New Roman" charset="0"/>
                    <a:cs typeface="Times New Roman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𝑇</m:t>
                    </m:r>
                    <m:r>
                      <a:rPr lang="en-U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=60</m:t>
                    </m:r>
                  </m:oMath>
                </a14:m>
                <a:r>
                  <a:rPr lang="en-US" altLang="zh-CN" i="1" dirty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∈{1,…,60}</m:t>
                    </m:r>
                  </m:oMath>
                </a14:m>
                <a:r>
                  <a:rPr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 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In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other words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, use the k-</a:t>
                </a:r>
                <a:r>
                  <a:rPr lang="en-US" altLang="zh-CN" dirty="0" err="1">
                    <a:latin typeface="Times New Roman" charset="0"/>
                    <a:ea typeface="Times New Roman" charset="0"/>
                    <a:cs typeface="Times New Roman" charset="0"/>
                  </a:rPr>
                  <a:t>th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minute of {1,…, 24}-</a:t>
                </a:r>
                <a:r>
                  <a:rPr lang="en-US" altLang="zh-CN" dirty="0" err="1">
                    <a:latin typeface="Times New Roman" charset="0"/>
                    <a:ea typeface="Times New Roman" charset="0"/>
                    <a:cs typeface="Times New Roman" charset="0"/>
                  </a:rPr>
                  <a:t>th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hours to predict the k-</a:t>
                </a:r>
                <a:r>
                  <a:rPr lang="en-US" altLang="zh-CN" dirty="0" err="1">
                    <a:latin typeface="Times New Roman" charset="0"/>
                    <a:ea typeface="Times New Roman" charset="0"/>
                    <a:cs typeface="Times New Roman" charset="0"/>
                  </a:rPr>
                  <a:t>th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minute of the 25-th hour and repeat this by sliding through all 48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hours</a:t>
                </a:r>
              </a:p>
              <a:p>
                <a:pPr marL="1257300" lvl="2" indent="-342900">
                  <a:buFont typeface="Wingdings" charset="2"/>
                  <a:buChar char="v"/>
                </a:pP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buFont typeface="Wingdings" charset="2"/>
                  <a:buChar char="q"/>
                </a:pP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Summary: one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random forest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with 24 variables and about 60*48=2880 training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sets</a:t>
                </a: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AutoNum type="arabicParenBoth"/>
                </a:pPr>
                <a:endParaRPr lang="en-US" altLang="zh-CN" b="1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6" y="999281"/>
                <a:ext cx="8299186" cy="5355312"/>
              </a:xfrm>
              <a:prstGeom prst="rect">
                <a:avLst/>
              </a:prstGeom>
              <a:blipFill rotWithShape="0">
                <a:blip r:embed="rId3"/>
                <a:stretch>
                  <a:fillRect t="-683" r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1251284" y="4690085"/>
            <a:ext cx="6208295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371762" y="5745943"/>
            <a:ext cx="406852" cy="749577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875658" y="4596020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458452" y="4606230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07894" y="4606230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59579" y="4578156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58263" y="4606230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59968" y="4586177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97378" y="4596020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81616" y="4317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017966" y="42737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00826" y="4312733"/>
            <a:ext cx="21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63979" y="4268983"/>
            <a:ext cx="58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010401" y="4268983"/>
            <a:ext cx="87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48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590673" y="4564302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149516" y="4268799"/>
            <a:ext cx="58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299894" y="4845376"/>
            <a:ext cx="2067782" cy="1098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882195" y="4818040"/>
            <a:ext cx="1601767" cy="1125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494537" y="4849768"/>
            <a:ext cx="1068368" cy="1082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736543" y="4812553"/>
            <a:ext cx="851489" cy="1104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 flipV="1">
            <a:off x="3562905" y="4896810"/>
            <a:ext cx="1586611" cy="1427348"/>
          </a:xfrm>
          <a:prstGeom prst="curvedConnector3">
            <a:avLst>
              <a:gd name="adj1" fmla="val 99291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251284" y="4596020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459579" y="4268799"/>
            <a:ext cx="0" cy="295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839281" y="3836139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Inoculation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8092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6623384" y="6284691"/>
            <a:ext cx="2057400" cy="365125"/>
          </a:xfrm>
        </p:spPr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14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Second Approach: Details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9646" y="999281"/>
                <a:ext cx="8115704" cy="6070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Prediction: predict the 24 hours after inoculation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First down-sample the 48 hours before inoculation to 48 points </a:t>
                </a: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Predict the t-</a:t>
                </a:r>
                <a:r>
                  <a:rPr lang="en-US" altLang="zh-CN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th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hour after inoculation using random forests and the  predicted data 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Distance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b="1" i="1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altLang="zh-CN" b="1" i="1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𝒃</m:t>
                        </m:r>
                      </m:e>
                    </m:acc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r>
                  <a:rPr lang="en-US" altLang="zh-CN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is one of the three components of the feature 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U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se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ynamic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ime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arping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(DTW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 to compute the distance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AutoNum type="arabicParenBoth"/>
                </a:pPr>
                <a:endParaRPr lang="en-US" altLang="zh-CN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6" y="999281"/>
                <a:ext cx="8115704" cy="60703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27889" y="5015742"/>
            <a:ext cx="6208295" cy="14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5400000">
            <a:off x="3348367" y="6071600"/>
            <a:ext cx="406852" cy="749577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852263" y="4921677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5057" y="4931887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984499" y="4931887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36184" y="4903813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34868" y="4931887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36573" y="4911834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73983" y="4921677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58221" y="46427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94571" y="4599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77431" y="4638390"/>
            <a:ext cx="21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40584" y="4594640"/>
            <a:ext cx="58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87006" y="4594640"/>
            <a:ext cx="87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567278" y="4889959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26121" y="4594456"/>
            <a:ext cx="58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590396" y="5311427"/>
            <a:ext cx="1753885" cy="9577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145414" y="5272050"/>
            <a:ext cx="1315153" cy="997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767252" y="5271421"/>
            <a:ext cx="772258" cy="986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713149" y="5271421"/>
            <a:ext cx="546571" cy="971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3487524" y="5291955"/>
            <a:ext cx="1409847" cy="1305874"/>
          </a:xfrm>
          <a:prstGeom prst="curvedConnector3">
            <a:avLst>
              <a:gd name="adj1" fmla="val -1204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227889" y="4921677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36573" y="4608310"/>
            <a:ext cx="0" cy="2955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28809" y="4210680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Inoculation</a:t>
            </a:r>
            <a:endParaRPr lang="en-US" b="1" i="1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035257" y="4903813"/>
            <a:ext cx="0" cy="332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23746" y="4650421"/>
            <a:ext cx="877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 flipH="1" flipV="1">
            <a:off x="4753013" y="5188419"/>
            <a:ext cx="148518" cy="140873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497342" y="5220109"/>
            <a:ext cx="130332" cy="155016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85620" y="5202341"/>
            <a:ext cx="130332" cy="155016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82233" y="5210725"/>
            <a:ext cx="130332" cy="155016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218627" y="5193913"/>
            <a:ext cx="130332" cy="155016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0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15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Summary </a:t>
            </a:r>
            <a:r>
              <a:rPr lang="en-US" altLang="zh-CN" dirty="0" smtClean="0">
                <a:solidFill>
                  <a:srgbClr val="FF0000"/>
                </a:solidFill>
              </a:rPr>
              <a:t>Results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3516" y="896119"/>
            <a:ext cx="811570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True label (infected or not) is based on </a:t>
            </a:r>
            <a:r>
              <a:rPr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symptom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shedding values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8 non-infected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subjects and  </a:t>
            </a:r>
            <a:r>
              <a:rPr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10 infected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subjects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Use simple classification method: SVM</a:t>
            </a:r>
          </a:p>
          <a:p>
            <a:pPr marL="342900" indent="-342900">
              <a:lnSpc>
                <a:spcPct val="25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Use cross validation to evaluate the performance</a:t>
            </a:r>
            <a:endParaRPr lang="en-US" dirty="0"/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16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Summary </a:t>
            </a:r>
            <a:r>
              <a:rPr lang="en-US" altLang="zh-CN" dirty="0" smtClean="0">
                <a:solidFill>
                  <a:srgbClr val="FF0000"/>
                </a:solidFill>
              </a:rPr>
              <a:t>Results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3516" y="896119"/>
            <a:ext cx="811570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Move the whole training and testing window (a 3-day window) </a:t>
            </a:r>
            <a:r>
              <a:rPr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to the right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for 5 consecutive hours (step-size is 1 hour)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Did not move the window to the left due to lack of data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41" y="2111511"/>
            <a:ext cx="6954253" cy="38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3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17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Summary </a:t>
            </a:r>
            <a:r>
              <a:rPr lang="en-US" altLang="zh-CN" dirty="0" smtClean="0">
                <a:solidFill>
                  <a:srgbClr val="FF0000"/>
                </a:solidFill>
              </a:rPr>
              <a:t>Results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3516" y="896119"/>
            <a:ext cx="811570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Decompose two types of errors: 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false positive rate = # false positive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total # of non-infected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false negative rate =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# false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negative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total # of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infected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5" y="2196919"/>
            <a:ext cx="7543800" cy="42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2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Duke 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 smtClean="0">
                <a:solidFill>
                  <a:srgbClr val="FF0000"/>
                </a:solidFill>
              </a:rPr>
              <a:t>ata: Overview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2" y="1102012"/>
            <a:ext cx="8734517" cy="44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Duke 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 smtClean="0">
                <a:solidFill>
                  <a:srgbClr val="FF0000"/>
                </a:solidFill>
              </a:rPr>
              <a:t>ata: Main Question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300" y="1369595"/>
            <a:ext cx="7893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Goal: Predict infection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after the inoculation within shortest time range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Key consideration: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          it is ideal to have good prediction accuracy based only on low-cost data</a:t>
            </a:r>
          </a:p>
          <a:p>
            <a:pPr>
              <a:lnSpc>
                <a:spcPct val="200000"/>
              </a:lnSpc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Main Question: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How to make correct prediction within 24 hours after inoculation based only on low-cost data ?</a:t>
            </a:r>
          </a:p>
        </p:txBody>
      </p:sp>
    </p:spTree>
    <p:extLst>
      <p:ext uri="{BB962C8B-B14F-4D97-AF65-F5344CB8AC3E}">
        <p14:creationId xmlns:p14="http://schemas.microsoft.com/office/powerpoint/2010/main" val="11412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4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Results Summary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We develop a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random forest based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method to make prediction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Features of our method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Designed to handle data with periodicity </a:t>
            </a:r>
            <a:r>
              <a:rPr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Require no prior domain knowledge of the data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sz="2000" b="1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Main result: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Our method </a:t>
            </a:r>
            <a:r>
              <a:rPr lang="en-US" altLang="zh-CN" sz="24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chieves 80% prediction accuracy based only on low-cost data.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5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Duke </a:t>
            </a:r>
            <a:r>
              <a:rPr lang="en-US" altLang="zh-CN" dirty="0">
                <a:solidFill>
                  <a:srgbClr val="FF0000"/>
                </a:solidFill>
              </a:rPr>
              <a:t>D</a:t>
            </a:r>
            <a:r>
              <a:rPr lang="en-US" altLang="zh-CN" dirty="0" smtClean="0">
                <a:solidFill>
                  <a:srgbClr val="FF0000"/>
                </a:solidFill>
              </a:rPr>
              <a:t>ata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Focus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: Physiological sensor data </a:t>
            </a:r>
            <a:r>
              <a:rPr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– </a:t>
            </a:r>
            <a:r>
              <a:rPr lang="en-US" altLang="zh-CN" b="1" i="1" dirty="0" smtClean="0">
                <a:latin typeface="Times New Roman" charset="0"/>
                <a:ea typeface="Times New Roman" charset="0"/>
                <a:cs typeface="Times New Roman" charset="0"/>
              </a:rPr>
              <a:t>low-cost data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Physiological sensor data (wearable device): 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Electro-dermal activity (EDA), 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eart rate (HR)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kin temperature (Temp)</a:t>
            </a:r>
            <a:endParaRPr lang="en-US" altLang="zh-CN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Features of physiological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sensor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Easy to collect and low expense 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Less informative</a:t>
            </a:r>
          </a:p>
        </p:txBody>
      </p:sp>
    </p:spTree>
    <p:extLst>
      <p:ext uri="{BB962C8B-B14F-4D97-AF65-F5344CB8AC3E}">
        <p14:creationId xmlns:p14="http://schemas.microsoft.com/office/powerpoint/2010/main" val="6263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6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Duke Data: Main Challenge 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1791142"/>
            <a:ext cx="811570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q"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Main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challenge: lack of data</a:t>
            </a:r>
          </a:p>
          <a:p>
            <a:pPr marL="742950" lvl="1" indent="-285750">
              <a:lnSpc>
                <a:spcPct val="20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Only 21 subjects</a:t>
            </a:r>
          </a:p>
          <a:p>
            <a:pPr marL="1200150" lvl="2" indent="-285750">
              <a:lnSpc>
                <a:spcPct val="20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Due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 missing data</a:t>
            </a:r>
            <a:r>
              <a:rPr lang="en-US" altLang="zh-CN" b="1" i="1" dirty="0">
                <a:latin typeface="Times New Roman" charset="0"/>
                <a:ea typeface="Times New Roman" charset="0"/>
                <a:cs typeface="Times New Roman" charset="0"/>
              </a:rPr>
              <a:t>, only 18 subjects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can be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studied.</a:t>
            </a:r>
          </a:p>
          <a:p>
            <a:pPr marL="1657350" lvl="3" indent="-285750">
              <a:lnSpc>
                <a:spcPct val="20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Limited data is available for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3 of subjects</a:t>
            </a:r>
            <a:endParaRPr lang="en-US" altLang="zh-CN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1" indent="-285750">
              <a:lnSpc>
                <a:spcPct val="200000"/>
              </a:lnSpc>
              <a:buFont typeface="Wingdings" charset="2"/>
              <a:buChar char="v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Before inoculation, </a:t>
            </a: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only two days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of complete data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is available.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9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7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Our Approach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Our approach: </a:t>
            </a:r>
          </a:p>
          <a:p>
            <a:pPr marL="800100" lvl="1" indent="-342900">
              <a:lnSpc>
                <a:spcPct val="200000"/>
              </a:lnSpc>
              <a:buAutoNum type="arabicParenBoth"/>
            </a:pP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Develop a Random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Forest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based method to make prediction</a:t>
            </a: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AutoNum type="arabicParenBoth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Use the prediction errors as the features </a:t>
            </a: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AutoNum type="arabicParenBoth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Key consideration:  </a:t>
            </a:r>
            <a:r>
              <a:rPr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The model must make use of  the (rough) periodicity of the data to make inference</a:t>
            </a:r>
          </a:p>
          <a:p>
            <a:pPr algn="ctr">
              <a:lnSpc>
                <a:spcPct val="200000"/>
              </a:lnSpc>
            </a:pPr>
            <a:r>
              <a:rPr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342900" indent="-342900">
              <a:buFont typeface="Wingdings" charset="2"/>
              <a:buChar char="q"/>
            </a:pPr>
            <a:r>
              <a:rPr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Main result: </a:t>
            </a:r>
            <a:r>
              <a:rPr lang="en-US" altLang="zh-CN" sz="32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We achieve about 80% accuracy within 24 hours based only on low-cost data</a:t>
            </a:r>
            <a:endParaRPr lang="en-US" altLang="zh-CN" sz="24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9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8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Two Approaches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AutoNum type="arabicParenBoth"/>
            </a:pPr>
            <a:endParaRPr lang="en-US" altLang="zh-CN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Propose two approaches based on random forest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 first approach serves as a preliminary model, which shows some promising features but is not quite robust to initialization </a:t>
            </a:r>
          </a:p>
          <a:p>
            <a:pPr marL="1257300" lvl="2" indent="-342900">
              <a:lnSpc>
                <a:spcPct val="150000"/>
              </a:lnSpc>
              <a:buFont typeface="Wingdings" charset="2"/>
              <a:buChar char="v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1257300" lvl="2" indent="-342900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 second approach is an improvement of the first approach to make  the model more robust to initialization</a:t>
            </a:r>
          </a:p>
          <a:p>
            <a:pPr marL="800100" lvl="1" indent="-342900">
              <a:lnSpc>
                <a:spcPct val="200000"/>
              </a:lnSpc>
              <a:buAutoNum type="arabicParenBoth"/>
            </a:pPr>
            <a:endParaRPr lang="en-US" altLang="zh-CN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6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9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First Approach</a:t>
            </a:r>
            <a:endParaRPr lang="en-US" altLang="zh-CN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9646" y="999281"/>
                <a:ext cx="8115704" cy="4985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Preprocessing of the data: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 each parameter (HR, TEMP, EDA), down-sample all the points in each hour to one point (take the median),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48-hour before inoculation: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𝒂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),…,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48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)}</m:t>
                    </m:r>
                  </m:oMath>
                </a14:m>
                <a:endPara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714500" lvl="3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24-hour after inoculation: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),…,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24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)}</m:t>
                    </m:r>
                  </m:oMath>
                </a14:m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Overview of the first method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𝒂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)=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),…,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48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)}</m:t>
                    </m:r>
                  </m:oMath>
                </a14:m>
                <a:r>
                  <a:rPr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to train </a:t>
                </a:r>
                <a:r>
                  <a:rPr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one random forest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and make predictions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𝒃</m:t>
                        </m:r>
                      </m:e>
                    </m:acc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  <m:r>
                      <a:rPr lang="en-US" altLang="zh-CN" b="1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),…,</m:t>
                    </m:r>
                    <m:sSub>
                      <m:sSubPr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24</m:t>
                        </m:r>
                      </m:sub>
                    </m:sSub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)}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Distance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b="1" i="1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  <a:r>
                  <a:rPr lang="en-US" altLang="zh-CN" b="1" i="1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altLang="zh-CN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𝒃</m:t>
                        </m:r>
                      </m:e>
                    </m:acc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𝒋</m:t>
                    </m:r>
                    <m:r>
                      <a:rPr lang="en-US" altLang="zh-CN" b="1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r>
                  <a:rPr lang="en-US" altLang="zh-CN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is one of the three components of the feature with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𝑗</m:t>
                    </m:r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𝐻𝑅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𝑇𝐸𝑀𝑃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𝐸𝐷𝐴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charset="2"/>
                  <a:buChar char="q"/>
                </a:pPr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Therefore, each subject has a three-dimensional feature vector</a:t>
                </a:r>
                <a:endParaRPr lang="en-US" altLang="zh-CN" b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6" y="999281"/>
                <a:ext cx="8115704" cy="49852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0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20493</TotalTime>
  <Words>694</Words>
  <Application>Microsoft Macintosh PowerPoint</Application>
  <PresentationFormat>On-screen Show (4:3)</PresentationFormat>
  <Paragraphs>170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Calibri</vt:lpstr>
      <vt:lpstr>Calibri Light</vt:lpstr>
      <vt:lpstr>Cambria Math</vt:lpstr>
      <vt:lpstr>DengXian</vt:lpstr>
      <vt:lpstr>Tahoma</vt:lpstr>
      <vt:lpstr>Times New Roman</vt:lpstr>
      <vt:lpstr>Wingdings</vt:lpstr>
      <vt:lpstr>굴림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mnoshad@gmail.com</dc:creator>
  <cp:lastModifiedBy>Xiang, Yu</cp:lastModifiedBy>
  <cp:revision>578</cp:revision>
  <cp:lastPrinted>2016-03-31T10:42:14Z</cp:lastPrinted>
  <dcterms:created xsi:type="dcterms:W3CDTF">2016-03-20T00:18:58Z</dcterms:created>
  <dcterms:modified xsi:type="dcterms:W3CDTF">2018-03-29T18:45:40Z</dcterms:modified>
</cp:coreProperties>
</file>